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1"/>
  </p:notesMasterIdLst>
  <p:handoutMasterIdLst>
    <p:handoutMasterId r:id="rId12"/>
  </p:handoutMasterIdLst>
  <p:sldIdLst>
    <p:sldId id="256" r:id="rId3"/>
    <p:sldId id="265" r:id="rId4"/>
    <p:sldId id="266" r:id="rId5"/>
    <p:sldId id="268" r:id="rId6"/>
    <p:sldId id="267" r:id="rId7"/>
    <p:sldId id="269" r:id="rId8"/>
    <p:sldId id="270" r:id="rId9"/>
    <p:sldId id="271" r:id="rId10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3792">
          <p15:clr>
            <a:srgbClr val="A4A3A4"/>
          </p15:clr>
        </p15:guide>
        <p15:guide id="4" orient="horz" pos="336">
          <p15:clr>
            <a:srgbClr val="A4A3A4"/>
          </p15:clr>
        </p15:guide>
        <p15:guide id="5" orient="horz" pos="1920">
          <p15:clr>
            <a:srgbClr val="A4A3A4"/>
          </p15:clr>
        </p15:guide>
        <p15:guide id="6" orient="horz" pos="3984">
          <p15:clr>
            <a:srgbClr val="A4A3A4"/>
          </p15:clr>
        </p15:guide>
        <p15:guide id="7" orient="horz" pos="1152">
          <p15:clr>
            <a:srgbClr val="A4A3A4"/>
          </p15:clr>
        </p15:guide>
        <p15:guide id="8" pos="3839">
          <p15:clr>
            <a:srgbClr val="A4A3A4"/>
          </p15:clr>
        </p15:guide>
        <p15:guide id="9" pos="671">
          <p15:clr>
            <a:srgbClr val="A4A3A4"/>
          </p15:clr>
        </p15:guide>
        <p15:guide id="10" pos="7007">
          <p15:clr>
            <a:srgbClr val="A4A3A4"/>
          </p15:clr>
        </p15:guide>
        <p15:guide id="11" pos="6143">
          <p15:clr>
            <a:srgbClr val="A4A3A4"/>
          </p15:clr>
        </p15:guide>
        <p15:guide id="12" pos="3263">
          <p15:clr>
            <a:srgbClr val="A4A3A4"/>
          </p15:clr>
        </p15:guide>
        <p15:guide id="13" pos="7391">
          <p15:clr>
            <a:srgbClr val="A4A3A4"/>
          </p15:clr>
        </p15:guide>
        <p15:guide id="14" pos="369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Szerző" initials="S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83504" autoAdjust="0"/>
  </p:normalViewPr>
  <p:slideViewPr>
    <p:cSldViewPr showGuides="1">
      <p:cViewPr varScale="1">
        <p:scale>
          <a:sx n="95" d="100"/>
          <a:sy n="95" d="100"/>
        </p:scale>
        <p:origin x="1056" y="72"/>
      </p:cViewPr>
      <p:guideLst>
        <p:guide orient="horz" pos="2160"/>
        <p:guide orient="horz" pos="1008"/>
        <p:guide orient="horz" pos="3792"/>
        <p:guide orient="horz" pos="336"/>
        <p:guide orient="horz" pos="1920"/>
        <p:guide orient="horz" pos="3984"/>
        <p:guide orient="horz" pos="1152"/>
        <p:guide pos="3839"/>
        <p:guide pos="671"/>
        <p:guide pos="7007"/>
        <p:guide pos="6143"/>
        <p:guide pos="3263"/>
        <p:guide pos="7391"/>
        <p:guide pos="3695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7" d="100"/>
          <a:sy n="57" d="100"/>
        </p:scale>
        <p:origin x="1260" y="4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commentAuthors" Target="commentAuthor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 dirty="0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CE221E-83ED-4F6C-BA5F-3F9E6FDB6953}" type="datetimeFigureOut">
              <a:rPr lang="hu-HU" smtClean="0"/>
              <a:t>2017.07.27.</a:t>
            </a:fld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4CBEF8-5CDE-472B-839B-B8BB0C881006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632892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 dirty="0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853E5F-CE67-483C-A264-F17AC70E9CA2}" type="datetimeFigureOut">
              <a:rPr lang="hu-HU" smtClean="0"/>
              <a:t>2017.07.27.</a:t>
            </a:fld>
            <a:endParaRPr lang="hu-HU" dirty="0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 dirty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</a:t>
            </a:r>
            <a:r>
              <a:rPr lang="hu-HU" noProof="0" dirty="0" smtClean="0"/>
              <a:t>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B98AFB-CB0D-4DFE-87B9-B4B0D0DE73CD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5128058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B98AFB-CB0D-4DFE-87B9-B4B0D0DE73CD}" type="slidenum">
              <a:rPr lang="hu-HU" smtClean="0"/>
              <a:t>2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2843420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B98AFB-CB0D-4DFE-87B9-B4B0D0DE73CD}" type="slidenum">
              <a:rPr lang="hu-HU" smtClean="0"/>
              <a:t>3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4705437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065214" y="533400"/>
            <a:ext cx="5029200" cy="2514601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hu-HU" smtClean="0"/>
              <a:t>Mintacím szerkesztése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065212" y="3403600"/>
            <a:ext cx="5029201" cy="1397000"/>
          </a:xfrm>
        </p:spPr>
        <p:txBody>
          <a:bodyPr>
            <a:normAutofit/>
          </a:bodyPr>
          <a:lstStyle>
            <a:lvl1pPr marL="0" indent="0" algn="l">
              <a:spcBef>
                <a:spcPts val="600"/>
              </a:spcBef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hu-HU" smtClean="0"/>
              <a:t>2017.07.27.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664752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 dirty="0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hu-HU" smtClean="0"/>
              <a:t>2017.07.27.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668093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61412" y="533400"/>
            <a:ext cx="2362201" cy="5486400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 dirty="0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1065213" y="533400"/>
            <a:ext cx="7467599" cy="5486400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hu-HU" smtClean="0"/>
              <a:t>2017.07.27.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8244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hu-HU" smtClean="0"/>
              <a:t>2017.07.27.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29153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65214" y="533400"/>
            <a:ext cx="8686800" cy="2286000"/>
          </a:xfrm>
        </p:spPr>
        <p:txBody>
          <a:bodyPr anchor="b">
            <a:normAutofit/>
          </a:bodyPr>
          <a:lstStyle>
            <a:lvl1pPr algn="l">
              <a:defRPr sz="5400" b="1" cap="none" baseline="0"/>
            </a:lvl1pPr>
          </a:lstStyle>
          <a:p>
            <a:r>
              <a:rPr lang="hu-HU" smtClean="0"/>
              <a:t>Mintacím szerkesztése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1065214" y="3124200"/>
            <a:ext cx="8686800" cy="1371600"/>
          </a:xfrm>
        </p:spPr>
        <p:txBody>
          <a:bodyPr anchor="t">
            <a:normAutofit/>
          </a:bodyPr>
          <a:lstStyle>
            <a:lvl1pPr marL="0" indent="0">
              <a:spcBef>
                <a:spcPts val="600"/>
              </a:spcBef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hu-HU" smtClean="0"/>
              <a:t>2017.07.27.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701331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1065212" y="1828800"/>
            <a:ext cx="4251960" cy="4191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5464598" y="1828800"/>
            <a:ext cx="4251960" cy="4191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 dirty="0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hu-HU" smtClean="0"/>
              <a:t>2017.07.27.</a:t>
            </a:fld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413709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65211" y="533400"/>
            <a:ext cx="8686802" cy="1066800"/>
          </a:xfrm>
        </p:spPr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1065213" y="1828799"/>
            <a:ext cx="4251960" cy="685801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1065213" y="2590800"/>
            <a:ext cx="4251960" cy="3429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 dirty="0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5500053" y="1828799"/>
            <a:ext cx="4251960" cy="685801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5500053" y="2590800"/>
            <a:ext cx="4251960" cy="3429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 dirty="0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hu-HU" smtClean="0"/>
              <a:t>2017.07.27.</a:t>
            </a:fld>
            <a:endParaRPr lang="hu-HU" dirty="0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000784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 dirty="0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hu-HU" smtClean="0"/>
              <a:t>2017.07.27.</a:t>
            </a:fld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907158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hu-HU" smtClean="0"/>
              <a:t>2017.07.27.</a:t>
            </a:fld>
            <a:endParaRPr lang="hu-HU" dirty="0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41531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65213" y="533400"/>
            <a:ext cx="4114800" cy="1524000"/>
          </a:xfrm>
        </p:spPr>
        <p:txBody>
          <a:bodyPr anchor="b">
            <a:normAutofit/>
          </a:bodyPr>
          <a:lstStyle>
            <a:lvl1pPr algn="l">
              <a:defRPr sz="3600" b="1"/>
            </a:lvl1pPr>
          </a:lstStyle>
          <a:p>
            <a:r>
              <a:rPr lang="hu-HU" smtClean="0"/>
              <a:t>Mintacím szerkesztése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865813" y="533400"/>
            <a:ext cx="5867400" cy="5486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065213" y="2209800"/>
            <a:ext cx="4114800" cy="38100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hu-HU" smtClean="0"/>
              <a:t>2017.07.27.</a:t>
            </a:fld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01711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65213" y="533400"/>
            <a:ext cx="4114800" cy="1524000"/>
          </a:xfrm>
        </p:spPr>
        <p:txBody>
          <a:bodyPr anchor="b">
            <a:noAutofit/>
          </a:bodyPr>
          <a:lstStyle>
            <a:lvl1pPr algn="l">
              <a:defRPr sz="3600" b="1"/>
            </a:lvl1pPr>
          </a:lstStyle>
          <a:p>
            <a:r>
              <a:rPr lang="hu-HU" smtClean="0"/>
              <a:t>Mintacím szerkesztése</a:t>
            </a:r>
            <a:endParaRPr lang="hu-HU" dirty="0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865812" y="533400"/>
            <a:ext cx="5780173" cy="5791200"/>
          </a:xfrm>
          <a:ln w="50800">
            <a:solidFill>
              <a:schemeClr val="tx1">
                <a:lumMod val="65000"/>
                <a:lumOff val="35000"/>
              </a:schemeClr>
            </a:solidFill>
            <a:miter lim="800000"/>
          </a:ln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hu-HU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065213" y="2209800"/>
            <a:ext cx="4114800" cy="38100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</p:spTree>
    <p:extLst>
      <p:ext uri="{BB962C8B-B14F-4D97-AF65-F5344CB8AC3E}">
        <p14:creationId xmlns:p14="http://schemas.microsoft.com/office/powerpoint/2010/main" val="1419608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1065212" y="533400"/>
            <a:ext cx="8686801" cy="1066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1065212" y="1828800"/>
            <a:ext cx="8686801" cy="4191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</a:t>
            </a:r>
            <a:r>
              <a:rPr lang="hu-HU" noProof="0" dirty="0" smtClean="0"/>
              <a:t>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6932612" y="6155267"/>
            <a:ext cx="1371600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3E0FA9E5-6744-4841-888F-9E7CC0C2B7EC}" type="datetimeFigureOut">
              <a:rPr lang="hu-HU" smtClean="0"/>
              <a:pPr/>
              <a:t>2017.07.27.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1065213" y="6155267"/>
            <a:ext cx="5653087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532812" y="6155267"/>
            <a:ext cx="1219201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AAEAE4A8-A6E5-453E-B946-FB774B73F48C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597054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36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77724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601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097280" indent="-137160" algn="l" defTabSz="914400" rtl="0" eaLnBrk="1" latinLnBrk="0" hangingPunct="1">
        <a:lnSpc>
          <a:spcPct val="90000"/>
        </a:lnSpc>
        <a:spcBef>
          <a:spcPts val="6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234440" indent="-13716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371600" indent="-13716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508760" indent="-13716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1645920" indent="-13716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eltinga.hu/" TargetMode="Externa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uli.org/" TargetMode="External"/><Relationship Id="rId3" Type="http://schemas.openxmlformats.org/officeDocument/2006/relationships/hyperlink" Target="http://www.fhbindex.hu/" TargetMode="External"/><Relationship Id="rId7" Type="http://schemas.openxmlformats.org/officeDocument/2006/relationships/hyperlink" Target="http://www.rics.org/" TargetMode="External"/><Relationship Id="rId2" Type="http://schemas.openxmlformats.org/officeDocument/2006/relationships/hyperlink" Target="http://www.portfolio.hu/ingatlan/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web.mit.edu/cre/" TargetMode="External"/><Relationship Id="rId11" Type="http://schemas.openxmlformats.org/officeDocument/2006/relationships/hyperlink" Target="http://www.hungary.joneslanglasalle.com/" TargetMode="External"/><Relationship Id="rId5" Type="http://schemas.openxmlformats.org/officeDocument/2006/relationships/hyperlink" Target="http://www.oc.hu/ingatlanpiac?linkID=header21" TargetMode="External"/><Relationship Id="rId10" Type="http://schemas.openxmlformats.org/officeDocument/2006/relationships/hyperlink" Target="http://www.cushwake.com/" TargetMode="External"/><Relationship Id="rId4" Type="http://schemas.openxmlformats.org/officeDocument/2006/relationships/hyperlink" Target="http://www.otthonterkep.hu/" TargetMode="External"/><Relationship Id="rId9" Type="http://schemas.openxmlformats.org/officeDocument/2006/relationships/hyperlink" Target="http://cbre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hu-HU" dirty="0">
                <a:solidFill>
                  <a:srgbClr val="00AEEF"/>
                </a:solidFill>
              </a:rPr>
              <a:t>Ingatlanpiac és </a:t>
            </a:r>
            <a:r>
              <a:rPr lang="hu-HU" dirty="0" smtClean="0">
                <a:solidFill>
                  <a:srgbClr val="00AEEF"/>
                </a:solidFill>
              </a:rPr>
              <a:t>építőipar</a:t>
            </a:r>
            <a:endParaRPr lang="hu-HU" sz="5400" b="1" i="0" dirty="0">
              <a:solidFill>
                <a:srgbClr val="00AEEF"/>
              </a:solidFill>
              <a:latin typeface="Franklin Gothic Medium"/>
              <a:ea typeface="+mj-ea"/>
              <a:cs typeface="+mj-cs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 algn="l">
              <a:spcBef>
                <a:spcPts val="6"/>
              </a:spcBef>
              <a:buNone/>
            </a:pPr>
            <a:r>
              <a:rPr lang="hu-HU" dirty="0" smtClean="0">
                <a:solidFill>
                  <a:srgbClr val="000000">
                    <a:lumMod val="65000"/>
                  </a:srgbClr>
                </a:solidFill>
              </a:rPr>
              <a:t>Projekt kód?</a:t>
            </a:r>
            <a:endParaRPr lang="hu-HU" sz="2400" b="0" i="0" dirty="0">
              <a:solidFill>
                <a:srgbClr val="000000">
                  <a:lumMod val="6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3259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ím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hu-HU" dirty="0">
                <a:solidFill>
                  <a:srgbClr val="00AEEF"/>
                </a:solidFill>
              </a:rPr>
              <a:t>A kurzus </a:t>
            </a:r>
            <a:r>
              <a:rPr lang="hu-HU" dirty="0" smtClean="0">
                <a:solidFill>
                  <a:srgbClr val="00AEEF"/>
                </a:solidFill>
              </a:rPr>
              <a:t>célja:</a:t>
            </a:r>
            <a:endParaRPr lang="hu-HU" sz="3600" b="1" i="0" dirty="0">
              <a:solidFill>
                <a:srgbClr val="00AEEF"/>
              </a:solidFill>
              <a:latin typeface="Franklin Gothic Medium"/>
              <a:ea typeface="+mj-ea"/>
              <a:cs typeface="+mj-cs"/>
            </a:endParaRPr>
          </a:p>
        </p:txBody>
      </p:sp>
      <p:sp>
        <p:nvSpPr>
          <p:cNvPr id="14" name="Tartalom helye 13"/>
          <p:cNvSpPr>
            <a:spLocks noGrp="1"/>
          </p:cNvSpPr>
          <p:nvPr>
            <p:ph idx="1"/>
          </p:nvPr>
        </p:nvSpPr>
        <p:spPr>
          <a:xfrm>
            <a:off x="1065213" y="1828800"/>
            <a:ext cx="8269560" cy="1456184"/>
          </a:xfrm>
        </p:spPr>
        <p:txBody>
          <a:bodyPr>
            <a:noAutofit/>
          </a:bodyPr>
          <a:lstStyle/>
          <a:p>
            <a:pPr marL="45720" indent="0" algn="just">
              <a:buNone/>
            </a:pPr>
            <a:r>
              <a:rPr lang="hu-HU" sz="3200" dirty="0" smtClean="0">
                <a:solidFill>
                  <a:schemeClr val="tx1"/>
                </a:solidFill>
              </a:rPr>
              <a:t>A </a:t>
            </a:r>
            <a:r>
              <a:rPr lang="hu-HU" sz="3200" dirty="0">
                <a:solidFill>
                  <a:schemeClr val="tx1"/>
                </a:solidFill>
              </a:rPr>
              <a:t>hallgatók megismerjék az ingatlanpiac és az építőipar fogalmait, legfontosabb összefüggéseit, képessé váljanak döntések előkészítésében való közreműködésre, és kritikusan tudják értékelni a </a:t>
            </a:r>
            <a:r>
              <a:rPr lang="hu-HU" sz="3200" dirty="0" err="1">
                <a:solidFill>
                  <a:schemeClr val="tx1"/>
                </a:solidFill>
              </a:rPr>
              <a:t>szektorális</a:t>
            </a:r>
            <a:r>
              <a:rPr lang="hu-HU" sz="3200" dirty="0">
                <a:solidFill>
                  <a:schemeClr val="tx1"/>
                </a:solidFill>
              </a:rPr>
              <a:t> elemzéseket. </a:t>
            </a:r>
            <a:endParaRPr lang="hu-HU" sz="32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7231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lnSpc>
                <a:spcPct val="80000"/>
              </a:lnSpc>
              <a:spcBef>
                <a:spcPts val="0"/>
              </a:spcBef>
              <a:buNone/>
            </a:pPr>
            <a:r>
              <a:rPr lang="hu-HU" sz="3600" b="1" i="0" dirty="0" smtClean="0">
                <a:solidFill>
                  <a:srgbClr val="00AEEF"/>
                </a:solidFill>
                <a:latin typeface="Franklin Gothic Medium"/>
                <a:ea typeface="+mj-ea"/>
                <a:cs typeface="+mj-cs"/>
              </a:rPr>
              <a:t>Kurzus tartalma</a:t>
            </a:r>
            <a:endParaRPr lang="hu-HU" sz="3600" b="1" i="0" dirty="0">
              <a:solidFill>
                <a:srgbClr val="00AEEF"/>
              </a:solidFill>
              <a:latin typeface="Franklin Gothic Medium"/>
              <a:ea typeface="+mj-ea"/>
              <a:cs typeface="+mj-cs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>
                <a:solidFill>
                  <a:schemeClr val="tx1"/>
                </a:solidFill>
              </a:rPr>
              <a:t>Milyen eszköztárat kínál a közgazdaságtan a </a:t>
            </a:r>
            <a:r>
              <a:rPr lang="hu-HU" dirty="0">
                <a:solidFill>
                  <a:schemeClr val="tx1"/>
                </a:solidFill>
              </a:rPr>
              <a:t>gyakorló döntéshozóknak: ingatlanpiaci fejlesztőknek, befektetőknek, építőipari </a:t>
            </a:r>
            <a:r>
              <a:rPr lang="hu-HU" dirty="0" smtClean="0">
                <a:solidFill>
                  <a:schemeClr val="tx1"/>
                </a:solidFill>
              </a:rPr>
              <a:t>elemzőknek? (2*90perc)</a:t>
            </a:r>
            <a:endParaRPr lang="hu-HU" dirty="0">
              <a:solidFill>
                <a:schemeClr val="tx1"/>
              </a:solidFill>
            </a:endParaRPr>
          </a:p>
          <a:p>
            <a:r>
              <a:rPr lang="hu-HU" dirty="0" smtClean="0">
                <a:solidFill>
                  <a:schemeClr val="tx1"/>
                </a:solidFill>
              </a:rPr>
              <a:t>Az ingatlanok </a:t>
            </a:r>
            <a:r>
              <a:rPr lang="hu-HU" dirty="0">
                <a:solidFill>
                  <a:schemeClr val="tx1"/>
                </a:solidFill>
              </a:rPr>
              <a:t>értékelési </a:t>
            </a:r>
            <a:r>
              <a:rPr lang="hu-HU" dirty="0" smtClean="0">
                <a:solidFill>
                  <a:schemeClr val="tx1"/>
                </a:solidFill>
              </a:rPr>
              <a:t>módszerei </a:t>
            </a:r>
            <a:r>
              <a:rPr lang="hu-HU" dirty="0">
                <a:solidFill>
                  <a:schemeClr val="tx1"/>
                </a:solidFill>
              </a:rPr>
              <a:t>(2*90perc</a:t>
            </a:r>
            <a:r>
              <a:rPr lang="hu-HU" dirty="0" smtClean="0">
                <a:solidFill>
                  <a:schemeClr val="tx1"/>
                </a:solidFill>
              </a:rPr>
              <a:t>) </a:t>
            </a:r>
          </a:p>
          <a:p>
            <a:r>
              <a:rPr lang="hu-HU" dirty="0" smtClean="0">
                <a:solidFill>
                  <a:schemeClr val="tx1"/>
                </a:solidFill>
              </a:rPr>
              <a:t>Az </a:t>
            </a:r>
            <a:r>
              <a:rPr lang="hu-HU" dirty="0">
                <a:solidFill>
                  <a:schemeClr val="tx1"/>
                </a:solidFill>
              </a:rPr>
              <a:t>ingatlanpiac ciklikus </a:t>
            </a:r>
            <a:r>
              <a:rPr lang="hu-HU" dirty="0" smtClean="0">
                <a:solidFill>
                  <a:schemeClr val="tx1"/>
                </a:solidFill>
              </a:rPr>
              <a:t>elemzése </a:t>
            </a:r>
            <a:r>
              <a:rPr lang="hu-HU" dirty="0">
                <a:solidFill>
                  <a:schemeClr val="tx1"/>
                </a:solidFill>
              </a:rPr>
              <a:t>(2*90perc) </a:t>
            </a:r>
            <a:endParaRPr lang="hu-HU" dirty="0" smtClean="0">
              <a:solidFill>
                <a:schemeClr val="tx1"/>
              </a:solidFill>
            </a:endParaRPr>
          </a:p>
          <a:p>
            <a:r>
              <a:rPr lang="hu-HU" dirty="0">
                <a:solidFill>
                  <a:schemeClr val="tx1"/>
                </a:solidFill>
              </a:rPr>
              <a:t>I</a:t>
            </a:r>
            <a:r>
              <a:rPr lang="hu-HU" dirty="0" smtClean="0">
                <a:solidFill>
                  <a:schemeClr val="tx1"/>
                </a:solidFill>
              </a:rPr>
              <a:t>ngatlanpiaci </a:t>
            </a:r>
            <a:r>
              <a:rPr lang="hu-HU" dirty="0">
                <a:solidFill>
                  <a:schemeClr val="tx1"/>
                </a:solidFill>
              </a:rPr>
              <a:t>projektek </a:t>
            </a:r>
            <a:r>
              <a:rPr lang="hu-HU" dirty="0" smtClean="0">
                <a:solidFill>
                  <a:schemeClr val="tx1"/>
                </a:solidFill>
              </a:rPr>
              <a:t>értékelése. </a:t>
            </a:r>
            <a:r>
              <a:rPr lang="hu-HU" dirty="0">
                <a:solidFill>
                  <a:schemeClr val="tx1"/>
                </a:solidFill>
              </a:rPr>
              <a:t>(2*90perc) </a:t>
            </a:r>
          </a:p>
          <a:p>
            <a:r>
              <a:rPr lang="hu-HU" dirty="0" smtClean="0">
                <a:solidFill>
                  <a:schemeClr val="tx1"/>
                </a:solidFill>
              </a:rPr>
              <a:t>Az </a:t>
            </a:r>
            <a:r>
              <a:rPr lang="hu-HU" dirty="0">
                <a:solidFill>
                  <a:schemeClr val="tx1"/>
                </a:solidFill>
              </a:rPr>
              <a:t>alkalmazások során magyarországi, budapesti elemzéseket </a:t>
            </a:r>
            <a:r>
              <a:rPr lang="hu-HU" dirty="0" smtClean="0">
                <a:solidFill>
                  <a:schemeClr val="tx1"/>
                </a:solidFill>
              </a:rPr>
              <a:t>végeznek</a:t>
            </a:r>
            <a:r>
              <a:rPr lang="hu-HU" dirty="0">
                <a:solidFill>
                  <a:schemeClr val="tx1"/>
                </a:solidFill>
              </a:rPr>
              <a:t>, valamint a feladatok és előadások során terítékre kerülnek a hazai ingatlanpiaci szereplők, intézmények, adatbázisok is</a:t>
            </a:r>
            <a:r>
              <a:rPr lang="hu-HU" dirty="0" smtClean="0">
                <a:solidFill>
                  <a:schemeClr val="tx1"/>
                </a:solidFill>
              </a:rPr>
              <a:t>. </a:t>
            </a:r>
            <a:r>
              <a:rPr lang="hu-HU" dirty="0">
                <a:solidFill>
                  <a:schemeClr val="tx1"/>
                </a:solidFill>
              </a:rPr>
              <a:t>(2*90perc) </a:t>
            </a:r>
          </a:p>
          <a:p>
            <a:pPr marL="45720" indent="0">
              <a:buNone/>
            </a:pPr>
            <a:endParaRPr lang="hu-HU" dirty="0">
              <a:solidFill>
                <a:schemeClr val="tx1"/>
              </a:solidFill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31719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i="1" dirty="0"/>
              <a:t>Szükséges bemeneti tudás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1065212" y="1828800"/>
            <a:ext cx="6901408" cy="3904456"/>
          </a:xfrm>
        </p:spPr>
        <p:txBody>
          <a:bodyPr>
            <a:normAutofit/>
          </a:bodyPr>
          <a:lstStyle/>
          <a:p>
            <a:pPr lvl="0"/>
            <a:r>
              <a:rPr lang="hu-HU" sz="2800" dirty="0" smtClean="0"/>
              <a:t>többváltozós </a:t>
            </a:r>
            <a:r>
              <a:rPr lang="hu-HU" sz="2800" dirty="0"/>
              <a:t>regresszió értelmezése,</a:t>
            </a:r>
          </a:p>
          <a:p>
            <a:pPr lvl="0"/>
            <a:r>
              <a:rPr lang="hu-HU" sz="2800" dirty="0" err="1"/>
              <a:t>jelenértékszámítás</a:t>
            </a:r>
            <a:r>
              <a:rPr lang="hu-HU" sz="2800" dirty="0"/>
              <a:t> elveinek </a:t>
            </a:r>
            <a:r>
              <a:rPr lang="hu-HU" sz="2800" dirty="0" smtClean="0"/>
              <a:t>ismerete</a:t>
            </a:r>
            <a:endParaRPr lang="hu-HU" sz="2800" dirty="0"/>
          </a:p>
          <a:p>
            <a:pPr lvl="0"/>
            <a:r>
              <a:rPr lang="hu-HU" sz="2800" dirty="0"/>
              <a:t>alapvető makrogazdasági összefüggések </a:t>
            </a:r>
            <a:endParaRPr lang="hu-HU" sz="2800" dirty="0" smtClean="0"/>
          </a:p>
          <a:p>
            <a:pPr lvl="0"/>
            <a:r>
              <a:rPr lang="hu-HU" sz="2800" dirty="0" smtClean="0"/>
              <a:t>angol </a:t>
            </a:r>
            <a:r>
              <a:rPr lang="hu-HU" sz="2800" dirty="0"/>
              <a:t>nyelvű szakirodalom olvasása</a:t>
            </a:r>
          </a:p>
        </p:txBody>
      </p:sp>
    </p:spTree>
    <p:extLst>
      <p:ext uri="{BB962C8B-B14F-4D97-AF65-F5344CB8AC3E}">
        <p14:creationId xmlns:p14="http://schemas.microsoft.com/office/powerpoint/2010/main" val="522267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ím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i="1" dirty="0"/>
              <a:t>Oktatás és számonkérés jellege:</a:t>
            </a:r>
            <a:endParaRPr lang="hu-HU" dirty="0"/>
          </a:p>
        </p:txBody>
      </p:sp>
      <p:sp>
        <p:nvSpPr>
          <p:cNvPr id="6" name="Tartalom helye 5"/>
          <p:cNvSpPr>
            <a:spLocks noGrp="1"/>
          </p:cNvSpPr>
          <p:nvPr>
            <p:ph sz="half" idx="1"/>
          </p:nvPr>
        </p:nvSpPr>
        <p:spPr>
          <a:xfrm>
            <a:off x="1065212" y="1828800"/>
            <a:ext cx="7765504" cy="3904456"/>
          </a:xfrm>
        </p:spPr>
        <p:txBody>
          <a:bodyPr>
            <a:normAutofit/>
          </a:bodyPr>
          <a:lstStyle/>
          <a:p>
            <a:pPr algn="just"/>
            <a:r>
              <a:rPr lang="hu-HU" sz="2800" dirty="0" smtClean="0"/>
              <a:t>Az </a:t>
            </a:r>
            <a:r>
              <a:rPr lang="hu-HU" sz="2800" dirty="0"/>
              <a:t>órán előadás jellegű oktatás és közös feladatok megoldása </a:t>
            </a:r>
            <a:r>
              <a:rPr lang="hu-HU" sz="2800" dirty="0" smtClean="0"/>
              <a:t>folyik az </a:t>
            </a:r>
            <a:r>
              <a:rPr lang="hu-HU" sz="2800" dirty="0"/>
              <a:t>előzetes olvasmányok feldolgozását feltételezve. </a:t>
            </a:r>
            <a:endParaRPr lang="hu-HU" sz="2800" dirty="0" smtClean="0"/>
          </a:p>
          <a:p>
            <a:pPr algn="just"/>
            <a:r>
              <a:rPr lang="hu-HU" sz="2800" dirty="0" smtClean="0"/>
              <a:t>Házi feladatot </a:t>
            </a:r>
            <a:r>
              <a:rPr lang="hu-HU" sz="2800" dirty="0"/>
              <a:t>rendszeresen kell készíteni, év végén eljutva egy előadás keretében bemutatott elemzési projektmunkáig.</a:t>
            </a:r>
          </a:p>
        </p:txBody>
      </p:sp>
    </p:spTree>
    <p:extLst>
      <p:ext uri="{BB962C8B-B14F-4D97-AF65-F5344CB8AC3E}">
        <p14:creationId xmlns:p14="http://schemas.microsoft.com/office/powerpoint/2010/main" val="101088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65214" y="533400"/>
            <a:ext cx="8341566" cy="1383432"/>
          </a:xfrm>
        </p:spPr>
        <p:txBody>
          <a:bodyPr>
            <a:normAutofit/>
          </a:bodyPr>
          <a:lstStyle/>
          <a:p>
            <a:r>
              <a:rPr lang="hu-HU" sz="3200" i="1" dirty="0" smtClean="0"/>
              <a:t>Oktató</a:t>
            </a:r>
            <a:r>
              <a:rPr lang="hu-HU" sz="3200" i="1" dirty="0"/>
              <a:t>:</a:t>
            </a:r>
            <a:endParaRPr lang="hu-HU" sz="3200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1065214" y="2276872"/>
            <a:ext cx="8773614" cy="792088"/>
          </a:xfrm>
        </p:spPr>
        <p:txBody>
          <a:bodyPr>
            <a:normAutofit/>
          </a:bodyPr>
          <a:lstStyle/>
          <a:p>
            <a:r>
              <a:rPr lang="hu-HU" sz="2800" dirty="0" smtClean="0"/>
              <a:t>Horváth </a:t>
            </a:r>
            <a:r>
              <a:rPr lang="hu-HU" sz="2800" dirty="0"/>
              <a:t>Áron (</a:t>
            </a:r>
            <a:r>
              <a:rPr lang="hu-HU" sz="2800" dirty="0" err="1"/>
              <a:t>horvathar</a:t>
            </a:r>
            <a:r>
              <a:rPr lang="hu-HU" sz="2800" dirty="0"/>
              <a:t>_kukac_</a:t>
            </a:r>
            <a:r>
              <a:rPr lang="hu-HU" sz="2800" dirty="0" err="1"/>
              <a:t>gmail.com</a:t>
            </a:r>
            <a:r>
              <a:rPr lang="hu-HU" sz="2800" dirty="0"/>
              <a:t>, </a:t>
            </a:r>
            <a:r>
              <a:rPr lang="hu-HU" sz="2800" u="sng" dirty="0" err="1">
                <a:hlinkClick r:id="rId2"/>
              </a:rPr>
              <a:t>eltinga.hu</a:t>
            </a:r>
            <a:r>
              <a:rPr lang="hu-HU" sz="2800" dirty="0"/>
              <a:t>)</a:t>
            </a:r>
          </a:p>
          <a:p>
            <a:endParaRPr lang="hu-HU" sz="2800" dirty="0" smtClean="0"/>
          </a:p>
          <a:p>
            <a:endParaRPr lang="hu-HU" sz="2800" dirty="0"/>
          </a:p>
        </p:txBody>
      </p:sp>
      <p:sp>
        <p:nvSpPr>
          <p:cNvPr id="4" name="Téglalap 3"/>
          <p:cNvSpPr/>
          <p:nvPr/>
        </p:nvSpPr>
        <p:spPr>
          <a:xfrm>
            <a:off x="1065214" y="4005064"/>
            <a:ext cx="762148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dirty="0" smtClean="0"/>
              <a:t>Horváth </a:t>
            </a:r>
            <a:r>
              <a:rPr lang="hu-HU" dirty="0"/>
              <a:t>Emese (</a:t>
            </a:r>
            <a:r>
              <a:rPr lang="hu-HU" dirty="0" err="1"/>
              <a:t>Infogroup</a:t>
            </a:r>
            <a:r>
              <a:rPr lang="hu-HU" dirty="0"/>
              <a:t>): fogalmak és folyamatok a magyar </a:t>
            </a:r>
            <a:r>
              <a:rPr lang="hu-HU" dirty="0" smtClean="0"/>
              <a:t>ingatlanpiacon</a:t>
            </a:r>
          </a:p>
          <a:p>
            <a:endParaRPr lang="hu-HU" dirty="0"/>
          </a:p>
          <a:p>
            <a:r>
              <a:rPr lang="hu-HU" dirty="0"/>
              <a:t>Gáspár János (EECFA): építőipari </a:t>
            </a:r>
            <a:r>
              <a:rPr lang="hu-HU" dirty="0" smtClean="0"/>
              <a:t>elemzések</a:t>
            </a:r>
          </a:p>
          <a:p>
            <a:endParaRPr lang="hu-HU" dirty="0"/>
          </a:p>
          <a:p>
            <a:r>
              <a:rPr lang="hu-HU" dirty="0"/>
              <a:t>Borbély Gábor (CBRE): ingatlanpiaci befektetések</a:t>
            </a:r>
          </a:p>
          <a:p>
            <a:r>
              <a:rPr lang="hu-HU" dirty="0"/>
              <a:t> </a:t>
            </a:r>
          </a:p>
        </p:txBody>
      </p:sp>
      <p:sp>
        <p:nvSpPr>
          <p:cNvPr id="5" name="Cím 1"/>
          <p:cNvSpPr txBox="1">
            <a:spLocks/>
          </p:cNvSpPr>
          <p:nvPr/>
        </p:nvSpPr>
        <p:spPr>
          <a:xfrm>
            <a:off x="1065214" y="3140968"/>
            <a:ext cx="8197550" cy="57606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400" b="1" kern="1200" cap="none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2800" dirty="0" smtClean="0"/>
              <a:t>Meghívott </a:t>
            </a:r>
            <a:r>
              <a:rPr lang="hu-HU" sz="2800" dirty="0"/>
              <a:t>vendégelőadók:</a:t>
            </a:r>
          </a:p>
        </p:txBody>
      </p:sp>
    </p:spTree>
    <p:extLst>
      <p:ext uri="{BB962C8B-B14F-4D97-AF65-F5344CB8AC3E}">
        <p14:creationId xmlns:p14="http://schemas.microsoft.com/office/powerpoint/2010/main" val="4131172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i="1" dirty="0"/>
              <a:t>Felhasznált tankönyvek</a:t>
            </a:r>
            <a:r>
              <a:rPr lang="hu-HU" i="1" dirty="0" smtClean="0"/>
              <a:t>: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1142310" y="1828798"/>
            <a:ext cx="7256358" cy="3616426"/>
          </a:xfrm>
        </p:spPr>
        <p:txBody>
          <a:bodyPr>
            <a:normAutofit/>
          </a:bodyPr>
          <a:lstStyle/>
          <a:p>
            <a:r>
              <a:rPr lang="hu-HU" dirty="0" smtClean="0"/>
              <a:t>Denise </a:t>
            </a:r>
            <a:r>
              <a:rPr lang="hu-HU" dirty="0" err="1"/>
              <a:t>DiPasquale</a:t>
            </a:r>
            <a:r>
              <a:rPr lang="hu-HU" dirty="0"/>
              <a:t> – William C. </a:t>
            </a:r>
            <a:r>
              <a:rPr lang="hu-HU" dirty="0" err="1"/>
              <a:t>Wheaton</a:t>
            </a:r>
            <a:r>
              <a:rPr lang="hu-HU" dirty="0"/>
              <a:t> [1996]:</a:t>
            </a:r>
          </a:p>
          <a:p>
            <a:r>
              <a:rPr lang="hu-HU" i="1" dirty="0"/>
              <a:t>Urban </a:t>
            </a:r>
            <a:r>
              <a:rPr lang="hu-HU" i="1" dirty="0" err="1"/>
              <a:t>Economics</a:t>
            </a:r>
            <a:r>
              <a:rPr lang="hu-HU" i="1" dirty="0"/>
              <a:t> and Real </a:t>
            </a:r>
            <a:r>
              <a:rPr lang="hu-HU" i="1" dirty="0" err="1"/>
              <a:t>Estate</a:t>
            </a:r>
            <a:r>
              <a:rPr lang="hu-HU" i="1" dirty="0"/>
              <a:t> </a:t>
            </a:r>
            <a:r>
              <a:rPr lang="hu-HU" i="1" dirty="0" err="1"/>
              <a:t>Markets</a:t>
            </a:r>
            <a:r>
              <a:rPr lang="hu-HU" dirty="0"/>
              <a:t>.</a:t>
            </a:r>
          </a:p>
          <a:p>
            <a:r>
              <a:rPr lang="hu-HU" dirty="0" err="1"/>
              <a:t>Prentice</a:t>
            </a:r>
            <a:r>
              <a:rPr lang="hu-HU" dirty="0"/>
              <a:t> Hall. </a:t>
            </a:r>
          </a:p>
          <a:p>
            <a:r>
              <a:rPr lang="hu-HU" dirty="0"/>
              <a:t>David M. </a:t>
            </a:r>
            <a:r>
              <a:rPr lang="hu-HU" dirty="0" err="1"/>
              <a:t>Geltner</a:t>
            </a:r>
            <a:r>
              <a:rPr lang="hu-HU" dirty="0"/>
              <a:t> – Norman G. Miller – </a:t>
            </a:r>
            <a:r>
              <a:rPr lang="hu-HU" dirty="0" err="1"/>
              <a:t>Jim</a:t>
            </a:r>
            <a:r>
              <a:rPr lang="hu-HU" dirty="0"/>
              <a:t> </a:t>
            </a:r>
            <a:r>
              <a:rPr lang="hu-HU" dirty="0" err="1"/>
              <a:t>Clayton</a:t>
            </a:r>
            <a:r>
              <a:rPr lang="hu-HU" dirty="0"/>
              <a:t> – </a:t>
            </a:r>
            <a:r>
              <a:rPr lang="hu-HU" dirty="0" err="1"/>
              <a:t>Piet</a:t>
            </a:r>
            <a:r>
              <a:rPr lang="hu-HU" dirty="0"/>
              <a:t> </a:t>
            </a:r>
            <a:r>
              <a:rPr lang="hu-HU" dirty="0" err="1"/>
              <a:t>Eichholtz</a:t>
            </a:r>
            <a:r>
              <a:rPr lang="hu-HU" dirty="0"/>
              <a:t> [2006]:</a:t>
            </a:r>
          </a:p>
          <a:p>
            <a:r>
              <a:rPr lang="hu-HU" i="1" dirty="0" err="1" smtClean="0"/>
              <a:t>Commercial</a:t>
            </a:r>
            <a:r>
              <a:rPr lang="hu-HU" i="1" dirty="0" smtClean="0"/>
              <a:t> </a:t>
            </a:r>
            <a:r>
              <a:rPr lang="hu-HU" i="1" dirty="0"/>
              <a:t>Real </a:t>
            </a:r>
            <a:r>
              <a:rPr lang="hu-HU" i="1" dirty="0" err="1"/>
              <a:t>Estate</a:t>
            </a:r>
            <a:r>
              <a:rPr lang="hu-HU" i="1" dirty="0"/>
              <a:t> </a:t>
            </a:r>
            <a:r>
              <a:rPr lang="hu-HU" i="1" dirty="0" err="1"/>
              <a:t>Analysis</a:t>
            </a:r>
            <a:r>
              <a:rPr lang="hu-HU" i="1" dirty="0"/>
              <a:t> and </a:t>
            </a:r>
            <a:r>
              <a:rPr lang="hu-HU" i="1" dirty="0" err="1"/>
              <a:t>Investments</a:t>
            </a:r>
            <a:r>
              <a:rPr lang="hu-HU" i="1" dirty="0"/>
              <a:t>, 2 </a:t>
            </a:r>
            <a:r>
              <a:rPr lang="hu-HU" i="1" dirty="0" err="1"/>
              <a:t>edition</a:t>
            </a:r>
            <a:endParaRPr lang="hu-HU" dirty="0"/>
          </a:p>
          <a:p>
            <a:r>
              <a:rPr lang="hu-HU" dirty="0" err="1" smtClean="0"/>
              <a:t>South-Western</a:t>
            </a:r>
            <a:r>
              <a:rPr lang="hu-HU" dirty="0" smtClean="0"/>
              <a:t> </a:t>
            </a:r>
            <a:r>
              <a:rPr lang="hu-HU" dirty="0" err="1"/>
              <a:t>Educational</a:t>
            </a:r>
            <a:r>
              <a:rPr lang="hu-HU" dirty="0"/>
              <a:t> Pub.</a:t>
            </a:r>
          </a:p>
          <a:p>
            <a:endParaRPr lang="hu-HU" dirty="0"/>
          </a:p>
        </p:txBody>
      </p:sp>
      <p:sp>
        <p:nvSpPr>
          <p:cNvPr id="7" name="Cím 1"/>
          <p:cNvSpPr txBox="1">
            <a:spLocks/>
          </p:cNvSpPr>
          <p:nvPr/>
        </p:nvSpPr>
        <p:spPr>
          <a:xfrm>
            <a:off x="549796" y="4725144"/>
            <a:ext cx="8686802" cy="1066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36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i="1" dirty="0" smtClean="0"/>
              <a:t>Szoftver</a:t>
            </a:r>
            <a:r>
              <a:rPr lang="hu-HU" i="1" dirty="0"/>
              <a:t>:</a:t>
            </a:r>
            <a:endParaRPr lang="hu-HU" dirty="0"/>
          </a:p>
        </p:txBody>
      </p:sp>
      <p:sp>
        <p:nvSpPr>
          <p:cNvPr id="8" name="Szövegdoboz 7"/>
          <p:cNvSpPr txBox="1"/>
          <p:nvPr/>
        </p:nvSpPr>
        <p:spPr>
          <a:xfrm>
            <a:off x="1485900" y="5791944"/>
            <a:ext cx="6120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 smtClean="0"/>
              <a:t>Excel</a:t>
            </a:r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83189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Tájékozódásra ajánlott honlapok</a:t>
            </a:r>
            <a:endParaRPr lang="hu-HU" dirty="0"/>
          </a:p>
        </p:txBody>
      </p:sp>
      <p:sp>
        <p:nvSpPr>
          <p:cNvPr id="3" name="Szövegdoboz 2"/>
          <p:cNvSpPr txBox="1"/>
          <p:nvPr/>
        </p:nvSpPr>
        <p:spPr>
          <a:xfrm>
            <a:off x="1125860" y="1844825"/>
            <a:ext cx="3672408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hu-HU" sz="1200" dirty="0"/>
              <a:t>Portfólió Ingatlan rovat</a:t>
            </a:r>
          </a:p>
          <a:p>
            <a:r>
              <a:rPr lang="hu-HU" sz="1200" u="sng" dirty="0">
                <a:hlinkClick r:id="rId2"/>
              </a:rPr>
              <a:t>http://www.portfolio.hu/ingatlan/</a:t>
            </a:r>
            <a:endParaRPr lang="hu-HU" sz="1200" dirty="0"/>
          </a:p>
          <a:p>
            <a:r>
              <a:rPr lang="hu-HU" sz="1200" dirty="0"/>
              <a:t> </a:t>
            </a:r>
          </a:p>
          <a:p>
            <a:pPr lvl="0"/>
            <a:r>
              <a:rPr lang="hu-HU" sz="1200" dirty="0"/>
              <a:t>FHB Index</a:t>
            </a:r>
          </a:p>
          <a:p>
            <a:r>
              <a:rPr lang="hu-HU" sz="1200" u="sng" dirty="0" err="1">
                <a:hlinkClick r:id="rId3"/>
              </a:rPr>
              <a:t>www.fhbindex.hu</a:t>
            </a:r>
            <a:endParaRPr lang="hu-HU" sz="1200" dirty="0"/>
          </a:p>
          <a:p>
            <a:r>
              <a:rPr lang="hu-HU" sz="1200" dirty="0"/>
              <a:t> </a:t>
            </a:r>
          </a:p>
          <a:p>
            <a:pPr lvl="0"/>
            <a:r>
              <a:rPr lang="hu-HU" sz="1200" dirty="0"/>
              <a:t>Otthontérkép</a:t>
            </a:r>
          </a:p>
          <a:p>
            <a:r>
              <a:rPr lang="hu-HU" sz="1200" u="sng" dirty="0" err="1">
                <a:hlinkClick r:id="rId4"/>
              </a:rPr>
              <a:t>www.otthonterkep.hu</a:t>
            </a:r>
            <a:endParaRPr lang="hu-HU" sz="1200" dirty="0"/>
          </a:p>
          <a:p>
            <a:r>
              <a:rPr lang="hu-HU" sz="1200" dirty="0"/>
              <a:t> </a:t>
            </a:r>
          </a:p>
          <a:p>
            <a:pPr lvl="0"/>
            <a:r>
              <a:rPr lang="hu-HU" sz="1200" dirty="0"/>
              <a:t>Otthon Centrum elemzés</a:t>
            </a:r>
          </a:p>
          <a:p>
            <a:r>
              <a:rPr lang="hu-HU" sz="1200" u="sng" dirty="0">
                <a:hlinkClick r:id="rId5"/>
              </a:rPr>
              <a:t>http://www.oc.hu/ingatlanpiac?linkID=header21</a:t>
            </a:r>
            <a:endParaRPr lang="hu-HU" sz="1200" dirty="0"/>
          </a:p>
          <a:p>
            <a:r>
              <a:rPr lang="hu-HU" sz="1200" dirty="0"/>
              <a:t> </a:t>
            </a:r>
          </a:p>
          <a:p>
            <a:pPr lvl="0"/>
            <a:r>
              <a:rPr lang="hu-HU" sz="1200" dirty="0"/>
              <a:t>MIT Center </a:t>
            </a:r>
            <a:r>
              <a:rPr lang="hu-HU" sz="1200" dirty="0" err="1"/>
              <a:t>for</a:t>
            </a:r>
            <a:r>
              <a:rPr lang="hu-HU" sz="1200" dirty="0"/>
              <a:t> Real </a:t>
            </a:r>
            <a:r>
              <a:rPr lang="hu-HU" sz="1200" dirty="0" err="1"/>
              <a:t>Estate</a:t>
            </a:r>
            <a:endParaRPr lang="hu-HU" sz="1200" dirty="0"/>
          </a:p>
          <a:p>
            <a:r>
              <a:rPr lang="hu-HU" sz="1200" u="sng" dirty="0">
                <a:hlinkClick r:id="rId6"/>
              </a:rPr>
              <a:t>http://web.mit.edu/cre/</a:t>
            </a:r>
            <a:endParaRPr lang="hu-HU" sz="1200" dirty="0"/>
          </a:p>
          <a:p>
            <a:r>
              <a:rPr lang="hu-HU" sz="1200" dirty="0"/>
              <a:t> </a:t>
            </a:r>
          </a:p>
          <a:p>
            <a:r>
              <a:rPr lang="hu-HU" sz="1200" dirty="0"/>
              <a:t> </a:t>
            </a:r>
          </a:p>
          <a:p>
            <a:r>
              <a:rPr lang="hu-HU" sz="1200" dirty="0"/>
              <a:t> </a:t>
            </a:r>
          </a:p>
          <a:p>
            <a:r>
              <a:rPr lang="hu-HU" sz="1200" dirty="0"/>
              <a:t> </a:t>
            </a:r>
          </a:p>
          <a:p>
            <a:r>
              <a:rPr lang="hu-HU" sz="1200" dirty="0"/>
              <a:t> </a:t>
            </a:r>
          </a:p>
          <a:p>
            <a:r>
              <a:rPr lang="hu-HU" sz="1200" dirty="0"/>
              <a:t> </a:t>
            </a:r>
          </a:p>
          <a:p>
            <a:r>
              <a:rPr lang="hu-HU" sz="1200" i="1" dirty="0"/>
              <a:t> </a:t>
            </a:r>
            <a:endParaRPr lang="hu-HU" sz="1200" dirty="0"/>
          </a:p>
          <a:p>
            <a:r>
              <a:rPr lang="hu-HU" sz="1200" i="1" dirty="0"/>
              <a:t/>
            </a:r>
            <a:br>
              <a:rPr lang="hu-HU" sz="1200" i="1" dirty="0"/>
            </a:br>
            <a:endParaRPr lang="hu-HU" sz="1200" dirty="0"/>
          </a:p>
        </p:txBody>
      </p:sp>
      <p:sp>
        <p:nvSpPr>
          <p:cNvPr id="4" name="Szövegdoboz 3"/>
          <p:cNvSpPr txBox="1"/>
          <p:nvPr/>
        </p:nvSpPr>
        <p:spPr>
          <a:xfrm>
            <a:off x="5878388" y="1903472"/>
            <a:ext cx="352839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hu-HU" sz="1200" dirty="0"/>
              <a:t>The Royal </a:t>
            </a:r>
            <a:r>
              <a:rPr lang="hu-HU" sz="1200" dirty="0" err="1"/>
              <a:t>Institution</a:t>
            </a:r>
            <a:r>
              <a:rPr lang="hu-HU" sz="1200" dirty="0"/>
              <a:t> of Chartered </a:t>
            </a:r>
            <a:r>
              <a:rPr lang="hu-HU" sz="1200" dirty="0" err="1"/>
              <a:t>Surveyors</a:t>
            </a:r>
            <a:endParaRPr lang="hu-HU" sz="1200" dirty="0"/>
          </a:p>
          <a:p>
            <a:r>
              <a:rPr lang="hu-HU" sz="1200" u="sng" dirty="0">
                <a:hlinkClick r:id="rId7"/>
              </a:rPr>
              <a:t>http://www.rics.org/</a:t>
            </a:r>
            <a:endParaRPr lang="hu-HU" sz="1200" dirty="0"/>
          </a:p>
          <a:p>
            <a:pPr lvl="0"/>
            <a:endParaRPr lang="hu-HU" sz="1200" dirty="0" smtClean="0"/>
          </a:p>
          <a:p>
            <a:pPr lvl="0"/>
            <a:r>
              <a:rPr lang="hu-HU" sz="1200" dirty="0" smtClean="0"/>
              <a:t>The </a:t>
            </a:r>
            <a:r>
              <a:rPr lang="hu-HU" sz="1200" dirty="0"/>
              <a:t>Urban </a:t>
            </a:r>
            <a:r>
              <a:rPr lang="hu-HU" sz="1200" dirty="0" err="1"/>
              <a:t>Land</a:t>
            </a:r>
            <a:r>
              <a:rPr lang="hu-HU" sz="1200" dirty="0"/>
              <a:t> Institute</a:t>
            </a:r>
          </a:p>
          <a:p>
            <a:r>
              <a:rPr lang="hu-HU" sz="1200" u="sng" dirty="0" err="1">
                <a:hlinkClick r:id="rId8"/>
              </a:rPr>
              <a:t>www.uli.org</a:t>
            </a:r>
            <a:endParaRPr lang="hu-HU" sz="1200" dirty="0"/>
          </a:p>
          <a:p>
            <a:r>
              <a:rPr lang="hu-HU" sz="1200" dirty="0"/>
              <a:t> </a:t>
            </a:r>
          </a:p>
          <a:p>
            <a:pPr lvl="0"/>
            <a:r>
              <a:rPr lang="hu-HU" sz="1200" dirty="0"/>
              <a:t>CBRE</a:t>
            </a:r>
          </a:p>
          <a:p>
            <a:r>
              <a:rPr lang="hu-HU" sz="1200" u="sng" dirty="0" err="1">
                <a:hlinkClick r:id="rId9"/>
              </a:rPr>
              <a:t>cbre.com</a:t>
            </a:r>
            <a:endParaRPr lang="hu-HU" sz="1200" dirty="0"/>
          </a:p>
          <a:p>
            <a:r>
              <a:rPr lang="hu-HU" sz="1200" dirty="0"/>
              <a:t> </a:t>
            </a:r>
          </a:p>
          <a:p>
            <a:pPr lvl="0"/>
            <a:r>
              <a:rPr lang="hu-HU" sz="1200" dirty="0" err="1"/>
              <a:t>Cushman</a:t>
            </a:r>
            <a:r>
              <a:rPr lang="hu-HU" sz="1200" dirty="0"/>
              <a:t> &amp; </a:t>
            </a:r>
            <a:r>
              <a:rPr lang="hu-HU" sz="1200" dirty="0" err="1"/>
              <a:t>Wakefield</a:t>
            </a:r>
            <a:endParaRPr lang="hu-HU" sz="1200" dirty="0"/>
          </a:p>
          <a:p>
            <a:r>
              <a:rPr lang="hu-HU" sz="1200" u="sng" dirty="0">
                <a:hlinkClick r:id="rId10"/>
              </a:rPr>
              <a:t>http://www.cushwake.com</a:t>
            </a:r>
            <a:endParaRPr lang="hu-HU" sz="1200" dirty="0"/>
          </a:p>
          <a:p>
            <a:r>
              <a:rPr lang="hu-HU" sz="1200" dirty="0"/>
              <a:t> </a:t>
            </a:r>
          </a:p>
          <a:p>
            <a:r>
              <a:rPr lang="hu-HU" sz="1200" dirty="0"/>
              <a:t> </a:t>
            </a:r>
            <a:r>
              <a:rPr lang="hu-HU" sz="1200" dirty="0" err="1" smtClean="0"/>
              <a:t>JonesLangLaSalle</a:t>
            </a:r>
            <a:r>
              <a:rPr lang="hu-HU" sz="1200" dirty="0" smtClean="0"/>
              <a:t> </a:t>
            </a:r>
            <a:r>
              <a:rPr lang="hu-HU" sz="1200" dirty="0"/>
              <a:t>Magyarország</a:t>
            </a:r>
          </a:p>
          <a:p>
            <a:r>
              <a:rPr lang="hu-HU" sz="1200" u="sng" dirty="0">
                <a:hlinkClick r:id="rId11"/>
              </a:rPr>
              <a:t>http://www.hungary.joneslanglasalle.com/</a:t>
            </a:r>
            <a:endParaRPr lang="hu-HU" sz="1200" dirty="0"/>
          </a:p>
        </p:txBody>
      </p:sp>
    </p:spTree>
    <p:extLst>
      <p:ext uri="{BB962C8B-B14F-4D97-AF65-F5344CB8AC3E}">
        <p14:creationId xmlns:p14="http://schemas.microsoft.com/office/powerpoint/2010/main" val="1689064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usiness Contrast 16x9">
  <a:themeElements>
    <a:clrScheme name="BusinessContrast">
      <a:dk1>
        <a:srgbClr val="000000"/>
      </a:dk1>
      <a:lt1>
        <a:sysClr val="window" lastClr="FFFFFF"/>
      </a:lt1>
      <a:dk2>
        <a:srgbClr val="000000"/>
      </a:dk2>
      <a:lt2>
        <a:srgbClr val="E5E8E8"/>
      </a:lt2>
      <a:accent1>
        <a:srgbClr val="00AEEF"/>
      </a:accent1>
      <a:accent2>
        <a:srgbClr val="EA428A"/>
      </a:accent2>
      <a:accent3>
        <a:srgbClr val="EED500"/>
      </a:accent3>
      <a:accent4>
        <a:srgbClr val="F5A70D"/>
      </a:accent4>
      <a:accent5>
        <a:srgbClr val="8BCB30"/>
      </a:accent5>
      <a:accent6>
        <a:srgbClr val="9962C1"/>
      </a:accent6>
      <a:hlink>
        <a:srgbClr val="00AEEF"/>
      </a:hlink>
      <a:folHlink>
        <a:srgbClr val="9962C1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BusinessContrast">
      <a:dk1>
        <a:srgbClr val="000000"/>
      </a:dk1>
      <a:lt1>
        <a:sysClr val="window" lastClr="FFFFFF"/>
      </a:lt1>
      <a:dk2>
        <a:srgbClr val="000000"/>
      </a:dk2>
      <a:lt2>
        <a:srgbClr val="E5E8E8"/>
      </a:lt2>
      <a:accent1>
        <a:srgbClr val="00AEEF"/>
      </a:accent1>
      <a:accent2>
        <a:srgbClr val="EA428A"/>
      </a:accent2>
      <a:accent3>
        <a:srgbClr val="EED500"/>
      </a:accent3>
      <a:accent4>
        <a:srgbClr val="F5A70D"/>
      </a:accent4>
      <a:accent5>
        <a:srgbClr val="8BCB30"/>
      </a:accent5>
      <a:accent6>
        <a:srgbClr val="9962C1"/>
      </a:accent6>
      <a:hlink>
        <a:srgbClr val="00AEEF"/>
      </a:hlink>
      <a:folHlink>
        <a:srgbClr val="9962C1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usinessContrast">
      <a:dk1>
        <a:srgbClr val="000000"/>
      </a:dk1>
      <a:lt1>
        <a:sysClr val="window" lastClr="FFFFFF"/>
      </a:lt1>
      <a:dk2>
        <a:srgbClr val="000000"/>
      </a:dk2>
      <a:lt2>
        <a:srgbClr val="E5E8E8"/>
      </a:lt2>
      <a:accent1>
        <a:srgbClr val="00AEEF"/>
      </a:accent1>
      <a:accent2>
        <a:srgbClr val="EA428A"/>
      </a:accent2>
      <a:accent3>
        <a:srgbClr val="EED500"/>
      </a:accent3>
      <a:accent4>
        <a:srgbClr val="F5A70D"/>
      </a:accent4>
      <a:accent5>
        <a:srgbClr val="8BCB30"/>
      </a:accent5>
      <a:accent6>
        <a:srgbClr val="9962C1"/>
      </a:accent6>
      <a:hlink>
        <a:srgbClr val="00AEEF"/>
      </a:hlink>
      <a:folHlink>
        <a:srgbClr val="9962C1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1D182A0E-7F17-4A86-A7C5-8846F54E438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Kontrasztos üzleti bemutató (szélesvásznú)</Template>
  <TotalTime>0</TotalTime>
  <Words>237</Words>
  <Application>Microsoft Office PowerPoint</Application>
  <PresentationFormat>Egyéni</PresentationFormat>
  <Paragraphs>75</Paragraphs>
  <Slides>8</Slides>
  <Notes>2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8</vt:i4>
      </vt:variant>
    </vt:vector>
  </HeadingPairs>
  <TitlesOfParts>
    <vt:vector size="11" baseType="lpstr">
      <vt:lpstr>Arial</vt:lpstr>
      <vt:lpstr>Franklin Gothic Medium</vt:lpstr>
      <vt:lpstr>Business Contrast 16x9</vt:lpstr>
      <vt:lpstr>Ingatlanpiac és építőipar</vt:lpstr>
      <vt:lpstr>A kurzus célja:</vt:lpstr>
      <vt:lpstr>Kurzus tartalma</vt:lpstr>
      <vt:lpstr>Szükséges bemeneti tudás</vt:lpstr>
      <vt:lpstr>Oktatás és számonkérés jellege:</vt:lpstr>
      <vt:lpstr>Oktató:</vt:lpstr>
      <vt:lpstr>Felhasznált tankönyvek:</vt:lpstr>
      <vt:lpstr>Tájékozódásra ajánlott honlapok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2017-07-24T14:54:50Z</dcterms:created>
  <dcterms:modified xsi:type="dcterms:W3CDTF">2017-07-27T11:13:55Z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TC028952669991</vt:lpwstr>
  </property>
</Properties>
</file>