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5" r:id="rId4"/>
    <p:sldId id="266" r:id="rId5"/>
    <p:sldId id="268" r:id="rId6"/>
    <p:sldId id="267" r:id="rId7"/>
    <p:sldId id="269" r:id="rId8"/>
    <p:sldId id="270" r:id="rId9"/>
    <p:sldId id="271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zerző" initials="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504" autoAdjust="0"/>
  </p:normalViewPr>
  <p:slideViewPr>
    <p:cSldViewPr showGuides="1">
      <p:cViewPr varScale="1">
        <p:scale>
          <a:sx n="95" d="100"/>
          <a:sy n="95" d="100"/>
        </p:scale>
        <p:origin x="1056" y="7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12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</a:t>
            </a:r>
            <a:r>
              <a:rPr lang="hu-HU" noProof="0" dirty="0" smtClean="0"/>
              <a:t>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434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054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</a:t>
            </a:r>
            <a:r>
              <a:rPr lang="hu-HU" noProof="0" dirty="0" smtClean="0"/>
              <a:t>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hu-HU" smtClean="0"/>
              <a:pPr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tinga.hu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li.org/" TargetMode="External"/><Relationship Id="rId3" Type="http://schemas.openxmlformats.org/officeDocument/2006/relationships/hyperlink" Target="http://www.fhbindex.hu/" TargetMode="External"/><Relationship Id="rId7" Type="http://schemas.openxmlformats.org/officeDocument/2006/relationships/hyperlink" Target="http://www.rics.org/" TargetMode="External"/><Relationship Id="rId2" Type="http://schemas.openxmlformats.org/officeDocument/2006/relationships/hyperlink" Target="http://www.portfolio.hu/ingat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eb.mit.edu/cre/" TargetMode="External"/><Relationship Id="rId11" Type="http://schemas.openxmlformats.org/officeDocument/2006/relationships/hyperlink" Target="http://www.hungary.joneslanglasalle.com/" TargetMode="External"/><Relationship Id="rId5" Type="http://schemas.openxmlformats.org/officeDocument/2006/relationships/hyperlink" Target="http://www.oc.hu/ingatlanpiac?linkID=header21" TargetMode="External"/><Relationship Id="rId10" Type="http://schemas.openxmlformats.org/officeDocument/2006/relationships/hyperlink" Target="http://www.cushwake.com/" TargetMode="External"/><Relationship Id="rId4" Type="http://schemas.openxmlformats.org/officeDocument/2006/relationships/hyperlink" Target="http://www.otthonterkep.hu/" TargetMode="External"/><Relationship Id="rId9" Type="http://schemas.openxmlformats.org/officeDocument/2006/relationships/hyperlink" Target="http://cbr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hu-HU" dirty="0">
                <a:solidFill>
                  <a:srgbClr val="00AEEF"/>
                </a:solidFill>
              </a:rPr>
              <a:t>Ingatlanpiac és </a:t>
            </a:r>
            <a:r>
              <a:rPr lang="hu-HU" dirty="0" smtClean="0">
                <a:solidFill>
                  <a:srgbClr val="00AEEF"/>
                </a:solidFill>
              </a:rPr>
              <a:t>építőipar</a:t>
            </a:r>
            <a:endParaRPr lang="hu-HU" sz="5400" b="1" i="0" dirty="0">
              <a:solidFill>
                <a:srgbClr val="00AEEF"/>
              </a:solidFill>
              <a:latin typeface="Franklin Gothic Medium"/>
              <a:ea typeface="+mj-ea"/>
              <a:cs typeface="+mj-cs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6"/>
              </a:spcBef>
              <a:buNone/>
            </a:pPr>
            <a:r>
              <a:rPr lang="hu-HU" dirty="0" smtClean="0">
                <a:solidFill>
                  <a:srgbClr val="000000">
                    <a:lumMod val="65000"/>
                  </a:srgbClr>
                </a:solidFill>
              </a:rPr>
              <a:t>Projekt kód?</a:t>
            </a:r>
            <a:endParaRPr lang="hu-HU" sz="2400" b="0" i="0" dirty="0">
              <a:solidFill>
                <a:srgbClr val="000000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hu-HU" dirty="0">
                <a:solidFill>
                  <a:srgbClr val="00AEEF"/>
                </a:solidFill>
              </a:rPr>
              <a:t>A kurzus </a:t>
            </a:r>
            <a:r>
              <a:rPr lang="hu-HU" dirty="0" smtClean="0">
                <a:solidFill>
                  <a:srgbClr val="00AEEF"/>
                </a:solidFill>
              </a:rPr>
              <a:t>célja:</a:t>
            </a:r>
            <a:endParaRPr lang="hu-HU" sz="3600" b="1" i="0" dirty="0">
              <a:solidFill>
                <a:srgbClr val="00AEEF"/>
              </a:solidFill>
              <a:latin typeface="Franklin Gothic Medium"/>
              <a:ea typeface="+mj-ea"/>
              <a:cs typeface="+mj-cs"/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1065213" y="1828800"/>
            <a:ext cx="8269560" cy="145618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hu-HU" sz="3200" dirty="0" smtClean="0">
                <a:solidFill>
                  <a:schemeClr val="tx1"/>
                </a:solidFill>
              </a:rPr>
              <a:t>A </a:t>
            </a:r>
            <a:r>
              <a:rPr lang="hu-HU" sz="3200" dirty="0">
                <a:solidFill>
                  <a:schemeClr val="tx1"/>
                </a:solidFill>
              </a:rPr>
              <a:t>hallgatók megismerjék az ingatlanpiac és az építőipar fogalmait, legfontosabb összefüggéseit, képessé váljanak döntések előkészítésében való közreműködésre, és kritikusan tudják értékelni a </a:t>
            </a:r>
            <a:r>
              <a:rPr lang="hu-HU" sz="3200" dirty="0" err="1">
                <a:solidFill>
                  <a:schemeClr val="tx1"/>
                </a:solidFill>
              </a:rPr>
              <a:t>szektorális</a:t>
            </a:r>
            <a:r>
              <a:rPr lang="hu-HU" sz="3200" dirty="0">
                <a:solidFill>
                  <a:schemeClr val="tx1"/>
                </a:solidFill>
              </a:rPr>
              <a:t> elemzéseket. </a:t>
            </a:r>
            <a:endParaRPr lang="hu-HU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hu-HU" sz="3600" b="1" i="0" dirty="0" smtClean="0">
                <a:solidFill>
                  <a:srgbClr val="00AEEF"/>
                </a:solidFill>
                <a:latin typeface="Franklin Gothic Medium"/>
                <a:ea typeface="+mj-ea"/>
                <a:cs typeface="+mj-cs"/>
              </a:rPr>
              <a:t>Kurzus tartalma</a:t>
            </a:r>
            <a:endParaRPr lang="hu-HU" sz="3600" b="1" i="0" dirty="0">
              <a:solidFill>
                <a:srgbClr val="00AEEF"/>
              </a:solidFill>
              <a:latin typeface="Franklin Gothic Medium"/>
              <a:ea typeface="+mj-ea"/>
              <a:cs typeface="+mj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Milyen eszköztárat kínál a közgazdaságtan a </a:t>
            </a:r>
            <a:r>
              <a:rPr lang="hu-HU" dirty="0">
                <a:solidFill>
                  <a:schemeClr val="tx1"/>
                </a:solidFill>
              </a:rPr>
              <a:t>gyakorló döntéshozóknak: ingatlanpiaci fejlesztőknek, befektetőknek, építőipari </a:t>
            </a:r>
            <a:r>
              <a:rPr lang="hu-HU" dirty="0" smtClean="0">
                <a:solidFill>
                  <a:schemeClr val="tx1"/>
                </a:solidFill>
              </a:rPr>
              <a:t>elemzőknek? (2*90perc)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ingatlanok </a:t>
            </a:r>
            <a:r>
              <a:rPr lang="hu-HU" dirty="0">
                <a:solidFill>
                  <a:schemeClr val="tx1"/>
                </a:solidFill>
              </a:rPr>
              <a:t>értékelési </a:t>
            </a:r>
            <a:r>
              <a:rPr lang="hu-HU" dirty="0" smtClean="0">
                <a:solidFill>
                  <a:schemeClr val="tx1"/>
                </a:solidFill>
              </a:rPr>
              <a:t>módszerei </a:t>
            </a:r>
            <a:r>
              <a:rPr lang="hu-HU" dirty="0">
                <a:solidFill>
                  <a:schemeClr val="tx1"/>
                </a:solidFill>
              </a:rPr>
              <a:t>(2*90perc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ingatlanpiac ciklikus </a:t>
            </a:r>
            <a:r>
              <a:rPr lang="hu-HU" dirty="0" smtClean="0">
                <a:solidFill>
                  <a:schemeClr val="tx1"/>
                </a:solidFill>
              </a:rPr>
              <a:t>elemzése </a:t>
            </a:r>
            <a:r>
              <a:rPr lang="hu-HU" dirty="0">
                <a:solidFill>
                  <a:schemeClr val="tx1"/>
                </a:solidFill>
              </a:rPr>
              <a:t>(2*90perc)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I</a:t>
            </a:r>
            <a:r>
              <a:rPr lang="hu-HU" dirty="0" smtClean="0">
                <a:solidFill>
                  <a:schemeClr val="tx1"/>
                </a:solidFill>
              </a:rPr>
              <a:t>ngatlanpiaci </a:t>
            </a:r>
            <a:r>
              <a:rPr lang="hu-HU" dirty="0">
                <a:solidFill>
                  <a:schemeClr val="tx1"/>
                </a:solidFill>
              </a:rPr>
              <a:t>projektek </a:t>
            </a:r>
            <a:r>
              <a:rPr lang="hu-HU" dirty="0" smtClean="0">
                <a:solidFill>
                  <a:schemeClr val="tx1"/>
                </a:solidFill>
              </a:rPr>
              <a:t>értékelése. </a:t>
            </a:r>
            <a:r>
              <a:rPr lang="hu-HU" dirty="0">
                <a:solidFill>
                  <a:schemeClr val="tx1"/>
                </a:solidFill>
              </a:rPr>
              <a:t>(2*90perc)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alkalmazások során magyarországi, budapesti elemzéseket </a:t>
            </a:r>
            <a:r>
              <a:rPr lang="hu-HU" dirty="0" smtClean="0">
                <a:solidFill>
                  <a:schemeClr val="tx1"/>
                </a:solidFill>
              </a:rPr>
              <a:t>végeznek</a:t>
            </a:r>
            <a:r>
              <a:rPr lang="hu-HU" dirty="0">
                <a:solidFill>
                  <a:schemeClr val="tx1"/>
                </a:solidFill>
              </a:rPr>
              <a:t>, valamint a feladatok és előadások során terítékre kerülnek a hazai ingatlanpiaci szereplők, intézmények, adatbázisok is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dirty="0">
                <a:solidFill>
                  <a:schemeClr val="tx1"/>
                </a:solidFill>
              </a:rPr>
              <a:t>(2*90perc) </a:t>
            </a:r>
          </a:p>
          <a:p>
            <a:pPr marL="4572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Szükséges bemeneti tudás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6901408" cy="3904456"/>
          </a:xfrm>
        </p:spPr>
        <p:txBody>
          <a:bodyPr>
            <a:normAutofit/>
          </a:bodyPr>
          <a:lstStyle/>
          <a:p>
            <a:pPr lvl="0"/>
            <a:r>
              <a:rPr lang="hu-HU" sz="2800" dirty="0" smtClean="0"/>
              <a:t>többváltozós </a:t>
            </a:r>
            <a:r>
              <a:rPr lang="hu-HU" sz="2800" dirty="0"/>
              <a:t>regresszió értelmezése,</a:t>
            </a:r>
          </a:p>
          <a:p>
            <a:pPr lvl="0"/>
            <a:r>
              <a:rPr lang="hu-HU" sz="2800" dirty="0" err="1"/>
              <a:t>jelenértékszámítás</a:t>
            </a:r>
            <a:r>
              <a:rPr lang="hu-HU" sz="2800" dirty="0"/>
              <a:t> elveinek </a:t>
            </a:r>
            <a:r>
              <a:rPr lang="hu-HU" sz="2800" dirty="0" smtClean="0"/>
              <a:t>ismerete</a:t>
            </a:r>
            <a:endParaRPr lang="hu-HU" sz="2800" dirty="0"/>
          </a:p>
          <a:p>
            <a:pPr lvl="0"/>
            <a:r>
              <a:rPr lang="hu-HU" sz="2800" dirty="0"/>
              <a:t>alapvető makrogazdasági összefüggések </a:t>
            </a:r>
            <a:endParaRPr lang="hu-HU" sz="2800" dirty="0" smtClean="0"/>
          </a:p>
          <a:p>
            <a:pPr lvl="0"/>
            <a:r>
              <a:rPr lang="hu-HU" sz="2800" dirty="0" smtClean="0"/>
              <a:t>angol </a:t>
            </a:r>
            <a:r>
              <a:rPr lang="hu-HU" sz="2800" dirty="0"/>
              <a:t>nyelvű szakirodalom olvasása</a:t>
            </a:r>
          </a:p>
        </p:txBody>
      </p:sp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Oktatás és számonkérés jellege: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7765504" cy="3904456"/>
          </a:xfrm>
        </p:spPr>
        <p:txBody>
          <a:bodyPr>
            <a:normAutofit/>
          </a:bodyPr>
          <a:lstStyle/>
          <a:p>
            <a:pPr algn="just"/>
            <a:r>
              <a:rPr lang="hu-HU" sz="2800" dirty="0" smtClean="0"/>
              <a:t>Az </a:t>
            </a:r>
            <a:r>
              <a:rPr lang="hu-HU" sz="2800" dirty="0"/>
              <a:t>órán előadás jellegű oktatás és közös feladatok megoldása </a:t>
            </a:r>
            <a:r>
              <a:rPr lang="hu-HU" sz="2800" dirty="0" smtClean="0"/>
              <a:t>folyik az </a:t>
            </a:r>
            <a:r>
              <a:rPr lang="hu-HU" sz="2800" dirty="0"/>
              <a:t>előzetes olvasmányok feldolgozását feltételezve. </a:t>
            </a:r>
            <a:endParaRPr lang="hu-HU" sz="2800" dirty="0" smtClean="0"/>
          </a:p>
          <a:p>
            <a:pPr algn="just"/>
            <a:r>
              <a:rPr lang="hu-HU" sz="2800" dirty="0" smtClean="0"/>
              <a:t>Házi feladatot </a:t>
            </a:r>
            <a:r>
              <a:rPr lang="hu-HU" sz="2800" dirty="0"/>
              <a:t>rendszeresen kell készíteni, év végén eljutva egy előadás keretében bemutatott elemzési projektmunkáig.</a:t>
            </a:r>
          </a:p>
        </p:txBody>
      </p:sp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341566" cy="1383432"/>
          </a:xfrm>
        </p:spPr>
        <p:txBody>
          <a:bodyPr>
            <a:normAutofit/>
          </a:bodyPr>
          <a:lstStyle/>
          <a:p>
            <a:r>
              <a:rPr lang="hu-HU" sz="3200" i="1" dirty="0" smtClean="0"/>
              <a:t>Oktató</a:t>
            </a:r>
            <a:r>
              <a:rPr lang="hu-HU" sz="3200" i="1" dirty="0"/>
              <a:t>: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5214" y="2276872"/>
            <a:ext cx="8773614" cy="79208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Horváth </a:t>
            </a:r>
            <a:r>
              <a:rPr lang="hu-HU" sz="2800" dirty="0"/>
              <a:t>Áron (</a:t>
            </a:r>
            <a:r>
              <a:rPr lang="hu-HU" sz="2800" dirty="0" err="1"/>
              <a:t>horvathar</a:t>
            </a:r>
            <a:r>
              <a:rPr lang="hu-HU" sz="2800" dirty="0"/>
              <a:t>_kukac_</a:t>
            </a:r>
            <a:r>
              <a:rPr lang="hu-HU" sz="2800" dirty="0" err="1"/>
              <a:t>gmail.com</a:t>
            </a:r>
            <a:r>
              <a:rPr lang="hu-HU" sz="2800" dirty="0"/>
              <a:t>, </a:t>
            </a:r>
            <a:r>
              <a:rPr lang="hu-HU" sz="2800" u="sng" dirty="0" err="1">
                <a:hlinkClick r:id="rId2"/>
              </a:rPr>
              <a:t>eltinga.hu</a:t>
            </a:r>
            <a:r>
              <a:rPr lang="hu-HU" sz="2800" dirty="0"/>
              <a:t>)</a:t>
            </a:r>
          </a:p>
          <a:p>
            <a:endParaRPr lang="hu-HU" sz="2800" dirty="0" smtClean="0"/>
          </a:p>
          <a:p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1065214" y="4005064"/>
            <a:ext cx="76214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Horváth </a:t>
            </a:r>
            <a:r>
              <a:rPr lang="hu-HU" dirty="0"/>
              <a:t>Emese (</a:t>
            </a:r>
            <a:r>
              <a:rPr lang="hu-HU" dirty="0" err="1"/>
              <a:t>Infogroup</a:t>
            </a:r>
            <a:r>
              <a:rPr lang="hu-HU" dirty="0"/>
              <a:t>): fogalmak és folyamatok a magyar </a:t>
            </a:r>
            <a:r>
              <a:rPr lang="hu-HU" dirty="0" smtClean="0"/>
              <a:t>ingatlanpiacon</a:t>
            </a:r>
          </a:p>
          <a:p>
            <a:endParaRPr lang="hu-HU" dirty="0"/>
          </a:p>
          <a:p>
            <a:r>
              <a:rPr lang="hu-HU" dirty="0"/>
              <a:t>Gáspár János (EECFA): építőipari </a:t>
            </a:r>
            <a:r>
              <a:rPr lang="hu-HU" dirty="0" smtClean="0"/>
              <a:t>elemzések</a:t>
            </a:r>
          </a:p>
          <a:p>
            <a:endParaRPr lang="hu-HU" dirty="0"/>
          </a:p>
          <a:p>
            <a:r>
              <a:rPr lang="hu-HU" dirty="0"/>
              <a:t>Borbély Gábor (CBRE): ingatlanpiaci befektetések</a:t>
            </a:r>
          </a:p>
          <a:p>
            <a:r>
              <a:rPr lang="hu-HU" dirty="0"/>
              <a:t> 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065214" y="3140968"/>
            <a:ext cx="819755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dirty="0" smtClean="0"/>
              <a:t>Meghívott </a:t>
            </a:r>
            <a:r>
              <a:rPr lang="hu-HU" sz="2800" dirty="0"/>
              <a:t>vendégelőadók:</a:t>
            </a:r>
          </a:p>
        </p:txBody>
      </p:sp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Felhasznált tankönyvek</a:t>
            </a:r>
            <a:r>
              <a:rPr lang="hu-HU" i="1" dirty="0" smtClean="0"/>
              <a:t>: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42310" y="1828798"/>
            <a:ext cx="7256358" cy="3616426"/>
          </a:xfrm>
        </p:spPr>
        <p:txBody>
          <a:bodyPr>
            <a:normAutofit/>
          </a:bodyPr>
          <a:lstStyle/>
          <a:p>
            <a:r>
              <a:rPr lang="hu-HU" dirty="0" smtClean="0"/>
              <a:t>Denise </a:t>
            </a:r>
            <a:r>
              <a:rPr lang="hu-HU" dirty="0" err="1"/>
              <a:t>DiPasquale</a:t>
            </a:r>
            <a:r>
              <a:rPr lang="hu-HU" dirty="0"/>
              <a:t> – William C. </a:t>
            </a:r>
            <a:r>
              <a:rPr lang="hu-HU" dirty="0" err="1"/>
              <a:t>Wheaton</a:t>
            </a:r>
            <a:r>
              <a:rPr lang="hu-HU" dirty="0"/>
              <a:t> [1996]:</a:t>
            </a:r>
          </a:p>
          <a:p>
            <a:r>
              <a:rPr lang="hu-HU" i="1" dirty="0"/>
              <a:t>Urban </a:t>
            </a:r>
            <a:r>
              <a:rPr lang="hu-HU" i="1" dirty="0" err="1"/>
              <a:t>Economics</a:t>
            </a:r>
            <a:r>
              <a:rPr lang="hu-HU" i="1" dirty="0"/>
              <a:t> and Real </a:t>
            </a:r>
            <a:r>
              <a:rPr lang="hu-HU" i="1" dirty="0" err="1"/>
              <a:t>Estate</a:t>
            </a:r>
            <a:r>
              <a:rPr lang="hu-HU" i="1" dirty="0"/>
              <a:t> </a:t>
            </a:r>
            <a:r>
              <a:rPr lang="hu-HU" i="1" dirty="0" err="1"/>
              <a:t>Markets</a:t>
            </a:r>
            <a:r>
              <a:rPr lang="hu-HU" dirty="0"/>
              <a:t>.</a:t>
            </a:r>
          </a:p>
          <a:p>
            <a:r>
              <a:rPr lang="hu-HU" dirty="0" err="1"/>
              <a:t>Prentice</a:t>
            </a:r>
            <a:r>
              <a:rPr lang="hu-HU" dirty="0"/>
              <a:t> Hall. </a:t>
            </a:r>
          </a:p>
          <a:p>
            <a:r>
              <a:rPr lang="hu-HU" dirty="0"/>
              <a:t>David M. </a:t>
            </a:r>
            <a:r>
              <a:rPr lang="hu-HU" dirty="0" err="1"/>
              <a:t>Geltner</a:t>
            </a:r>
            <a:r>
              <a:rPr lang="hu-HU" dirty="0"/>
              <a:t> – Norman G. Miller – </a:t>
            </a:r>
            <a:r>
              <a:rPr lang="hu-HU" dirty="0" err="1"/>
              <a:t>Jim</a:t>
            </a:r>
            <a:r>
              <a:rPr lang="hu-HU" dirty="0"/>
              <a:t> </a:t>
            </a:r>
            <a:r>
              <a:rPr lang="hu-HU" dirty="0" err="1"/>
              <a:t>Clayton</a:t>
            </a:r>
            <a:r>
              <a:rPr lang="hu-HU" dirty="0"/>
              <a:t> – </a:t>
            </a:r>
            <a:r>
              <a:rPr lang="hu-HU" dirty="0" err="1"/>
              <a:t>Piet</a:t>
            </a:r>
            <a:r>
              <a:rPr lang="hu-HU" dirty="0"/>
              <a:t> </a:t>
            </a:r>
            <a:r>
              <a:rPr lang="hu-HU" dirty="0" err="1"/>
              <a:t>Eichholtz</a:t>
            </a:r>
            <a:r>
              <a:rPr lang="hu-HU" dirty="0"/>
              <a:t> [2006]:</a:t>
            </a:r>
          </a:p>
          <a:p>
            <a:r>
              <a:rPr lang="hu-HU" i="1" dirty="0" err="1" smtClean="0"/>
              <a:t>Commercial</a:t>
            </a:r>
            <a:r>
              <a:rPr lang="hu-HU" i="1" dirty="0" smtClean="0"/>
              <a:t> </a:t>
            </a:r>
            <a:r>
              <a:rPr lang="hu-HU" i="1" dirty="0"/>
              <a:t>Real </a:t>
            </a:r>
            <a:r>
              <a:rPr lang="hu-HU" i="1" dirty="0" err="1"/>
              <a:t>Estate</a:t>
            </a:r>
            <a:r>
              <a:rPr lang="hu-HU" i="1" dirty="0"/>
              <a:t> </a:t>
            </a:r>
            <a:r>
              <a:rPr lang="hu-HU" i="1" dirty="0" err="1"/>
              <a:t>Analysis</a:t>
            </a:r>
            <a:r>
              <a:rPr lang="hu-HU" i="1" dirty="0"/>
              <a:t> and </a:t>
            </a:r>
            <a:r>
              <a:rPr lang="hu-HU" i="1" dirty="0" err="1"/>
              <a:t>Investments</a:t>
            </a:r>
            <a:r>
              <a:rPr lang="hu-HU" i="1" dirty="0"/>
              <a:t>, 2 </a:t>
            </a:r>
            <a:r>
              <a:rPr lang="hu-HU" i="1" dirty="0" err="1"/>
              <a:t>edition</a:t>
            </a:r>
            <a:endParaRPr lang="hu-HU" dirty="0"/>
          </a:p>
          <a:p>
            <a:r>
              <a:rPr lang="hu-HU" dirty="0" err="1" smtClean="0"/>
              <a:t>South-Western</a:t>
            </a:r>
            <a:r>
              <a:rPr lang="hu-HU" dirty="0" smtClean="0"/>
              <a:t> </a:t>
            </a:r>
            <a:r>
              <a:rPr lang="hu-HU" dirty="0" err="1"/>
              <a:t>Educational</a:t>
            </a:r>
            <a:r>
              <a:rPr lang="hu-HU" dirty="0"/>
              <a:t> Pub.</a:t>
            </a:r>
          </a:p>
          <a:p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549796" y="4725144"/>
            <a:ext cx="868680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i="1" dirty="0" smtClean="0"/>
              <a:t>Szoftver</a:t>
            </a:r>
            <a:r>
              <a:rPr lang="hu-HU" i="1" dirty="0"/>
              <a:t>: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485900" y="579194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Excel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Tájékozódásra ajánlott honlapok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25860" y="1844825"/>
            <a:ext cx="36724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200" dirty="0"/>
              <a:t>Portfólió Ingatlan rovat</a:t>
            </a:r>
          </a:p>
          <a:p>
            <a:r>
              <a:rPr lang="hu-HU" sz="1200" u="sng" dirty="0">
                <a:hlinkClick r:id="rId2"/>
              </a:rPr>
              <a:t>http://www.portfolio.hu/ingatlan/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pPr lvl="0"/>
            <a:r>
              <a:rPr lang="hu-HU" sz="1200" dirty="0"/>
              <a:t>FHB Index</a:t>
            </a:r>
          </a:p>
          <a:p>
            <a:r>
              <a:rPr lang="hu-HU" sz="1200" u="sng" dirty="0" err="1">
                <a:hlinkClick r:id="rId3"/>
              </a:rPr>
              <a:t>www.fhbindex.hu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pPr lvl="0"/>
            <a:r>
              <a:rPr lang="hu-HU" sz="1200" dirty="0"/>
              <a:t>Otthontérkép</a:t>
            </a:r>
          </a:p>
          <a:p>
            <a:r>
              <a:rPr lang="hu-HU" sz="1200" u="sng" dirty="0" err="1">
                <a:hlinkClick r:id="rId4"/>
              </a:rPr>
              <a:t>www.otthonterkep.hu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pPr lvl="0"/>
            <a:r>
              <a:rPr lang="hu-HU" sz="1200" dirty="0"/>
              <a:t>Otthon Centrum elemzés</a:t>
            </a:r>
          </a:p>
          <a:p>
            <a:r>
              <a:rPr lang="hu-HU" sz="1200" u="sng" dirty="0">
                <a:hlinkClick r:id="rId5"/>
              </a:rPr>
              <a:t>http://www.oc.hu/ingatlanpiac?linkID=header21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pPr lvl="0"/>
            <a:r>
              <a:rPr lang="hu-HU" sz="1200" dirty="0"/>
              <a:t>MIT Center </a:t>
            </a:r>
            <a:r>
              <a:rPr lang="hu-HU" sz="1200" dirty="0" err="1"/>
              <a:t>for</a:t>
            </a:r>
            <a:r>
              <a:rPr lang="hu-HU" sz="1200" dirty="0"/>
              <a:t> Real </a:t>
            </a:r>
            <a:r>
              <a:rPr lang="hu-HU" sz="1200" dirty="0" err="1"/>
              <a:t>Estate</a:t>
            </a:r>
            <a:endParaRPr lang="hu-HU" sz="1200" dirty="0"/>
          </a:p>
          <a:p>
            <a:r>
              <a:rPr lang="hu-HU" sz="1200" u="sng" dirty="0">
                <a:hlinkClick r:id="rId6"/>
              </a:rPr>
              <a:t>http://web.mit.edu/cre/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r>
              <a:rPr lang="hu-HU" sz="1200" dirty="0"/>
              <a:t> </a:t>
            </a:r>
          </a:p>
          <a:p>
            <a:r>
              <a:rPr lang="hu-HU" sz="1200" dirty="0"/>
              <a:t> </a:t>
            </a:r>
          </a:p>
          <a:p>
            <a:r>
              <a:rPr lang="hu-HU" sz="1200" dirty="0"/>
              <a:t> </a:t>
            </a:r>
          </a:p>
          <a:p>
            <a:r>
              <a:rPr lang="hu-HU" sz="1200" dirty="0"/>
              <a:t> </a:t>
            </a:r>
          </a:p>
          <a:p>
            <a:r>
              <a:rPr lang="hu-HU" sz="1200" dirty="0"/>
              <a:t> </a:t>
            </a:r>
          </a:p>
          <a:p>
            <a:r>
              <a:rPr lang="hu-HU" sz="1200" i="1" dirty="0"/>
              <a:t> </a:t>
            </a:r>
            <a:endParaRPr lang="hu-HU" sz="1200" dirty="0"/>
          </a:p>
          <a:p>
            <a:r>
              <a:rPr lang="hu-HU" sz="1200" i="1" dirty="0"/>
              <a:t/>
            </a:r>
            <a:br>
              <a:rPr lang="hu-HU" sz="1200" i="1" dirty="0"/>
            </a:br>
            <a:endParaRPr lang="hu-HU" sz="1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878388" y="1903472"/>
            <a:ext cx="3528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200" dirty="0"/>
              <a:t>The Royal </a:t>
            </a:r>
            <a:r>
              <a:rPr lang="hu-HU" sz="1200" dirty="0" err="1"/>
              <a:t>Institution</a:t>
            </a:r>
            <a:r>
              <a:rPr lang="hu-HU" sz="1200" dirty="0"/>
              <a:t> of Chartered </a:t>
            </a:r>
            <a:r>
              <a:rPr lang="hu-HU" sz="1200" dirty="0" err="1"/>
              <a:t>Surveyors</a:t>
            </a:r>
            <a:endParaRPr lang="hu-HU" sz="1200" dirty="0"/>
          </a:p>
          <a:p>
            <a:r>
              <a:rPr lang="hu-HU" sz="1200" u="sng" dirty="0">
                <a:hlinkClick r:id="rId7"/>
              </a:rPr>
              <a:t>http://www.rics.org/</a:t>
            </a:r>
            <a:endParaRPr lang="hu-HU" sz="1200" dirty="0"/>
          </a:p>
          <a:p>
            <a:pPr lvl="0"/>
            <a:endParaRPr lang="hu-HU" sz="1200" dirty="0" smtClean="0"/>
          </a:p>
          <a:p>
            <a:pPr lvl="0"/>
            <a:r>
              <a:rPr lang="hu-HU" sz="1200" dirty="0" smtClean="0"/>
              <a:t>The </a:t>
            </a:r>
            <a:r>
              <a:rPr lang="hu-HU" sz="1200" dirty="0"/>
              <a:t>Urban </a:t>
            </a:r>
            <a:r>
              <a:rPr lang="hu-HU" sz="1200" dirty="0" err="1"/>
              <a:t>Land</a:t>
            </a:r>
            <a:r>
              <a:rPr lang="hu-HU" sz="1200" dirty="0"/>
              <a:t> Institute</a:t>
            </a:r>
          </a:p>
          <a:p>
            <a:r>
              <a:rPr lang="hu-HU" sz="1200" u="sng" dirty="0" err="1">
                <a:hlinkClick r:id="rId8"/>
              </a:rPr>
              <a:t>www.uli.org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pPr lvl="0"/>
            <a:r>
              <a:rPr lang="hu-HU" sz="1200" dirty="0"/>
              <a:t>CBRE</a:t>
            </a:r>
          </a:p>
          <a:p>
            <a:r>
              <a:rPr lang="hu-HU" sz="1200" u="sng" dirty="0" err="1">
                <a:hlinkClick r:id="rId9"/>
              </a:rPr>
              <a:t>cbre.com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pPr lvl="0"/>
            <a:r>
              <a:rPr lang="hu-HU" sz="1200" dirty="0" err="1"/>
              <a:t>Cushman</a:t>
            </a:r>
            <a:r>
              <a:rPr lang="hu-HU" sz="1200" dirty="0"/>
              <a:t> &amp; </a:t>
            </a:r>
            <a:r>
              <a:rPr lang="hu-HU" sz="1200" dirty="0" err="1"/>
              <a:t>Wakefield</a:t>
            </a:r>
            <a:endParaRPr lang="hu-HU" sz="1200" dirty="0"/>
          </a:p>
          <a:p>
            <a:r>
              <a:rPr lang="hu-HU" sz="1200" u="sng" dirty="0">
                <a:hlinkClick r:id="rId10"/>
              </a:rPr>
              <a:t>http://www.cushwake.com</a:t>
            </a:r>
            <a:endParaRPr lang="hu-HU" sz="1200" dirty="0"/>
          </a:p>
          <a:p>
            <a:r>
              <a:rPr lang="hu-HU" sz="1200" dirty="0"/>
              <a:t> </a:t>
            </a:r>
          </a:p>
          <a:p>
            <a:r>
              <a:rPr lang="hu-HU" sz="1200" dirty="0"/>
              <a:t> </a:t>
            </a:r>
            <a:r>
              <a:rPr lang="hu-HU" sz="1200" dirty="0" err="1" smtClean="0"/>
              <a:t>JonesLangLaSalle</a:t>
            </a:r>
            <a:r>
              <a:rPr lang="hu-HU" sz="1200" dirty="0" smtClean="0"/>
              <a:t> </a:t>
            </a:r>
            <a:r>
              <a:rPr lang="hu-HU" sz="1200" dirty="0"/>
              <a:t>Magyarország</a:t>
            </a:r>
          </a:p>
          <a:p>
            <a:r>
              <a:rPr lang="hu-HU" sz="1200" u="sng" dirty="0">
                <a:hlinkClick r:id="rId11"/>
              </a:rPr>
              <a:t>http://www.hungary.joneslanglasalle.com/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68906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Kontrasztos üzleti bemutató (szélesvásznú)</Template>
  <TotalTime>0</TotalTime>
  <Words>237</Words>
  <Application>Microsoft Office PowerPoint</Application>
  <PresentationFormat>Egyéni</PresentationFormat>
  <Paragraphs>75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Franklin Gothic Medium</vt:lpstr>
      <vt:lpstr>Business Contrast 16x9</vt:lpstr>
      <vt:lpstr>Ingatlanpiac és építőipar</vt:lpstr>
      <vt:lpstr>A kurzus célja:</vt:lpstr>
      <vt:lpstr>Kurzus tartalma</vt:lpstr>
      <vt:lpstr>Szükséges bemeneti tudás</vt:lpstr>
      <vt:lpstr>Oktatás és számonkérés jellege:</vt:lpstr>
      <vt:lpstr>Oktató:</vt:lpstr>
      <vt:lpstr>Felhasznált tankönyvek:</vt:lpstr>
      <vt:lpstr>Tájékozódásra ajánlott honlapok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2017-07-24T14:54:50Z</dcterms:created>
  <dcterms:modified xsi:type="dcterms:W3CDTF">2017-07-27T11:13:55Z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